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5" r:id="rId1"/>
  </p:sldMasterIdLst>
  <p:notesMasterIdLst>
    <p:notesMasterId r:id="rId12"/>
  </p:notesMasterIdLst>
  <p:sldIdLst>
    <p:sldId id="256" r:id="rId2"/>
    <p:sldId id="266" r:id="rId3"/>
    <p:sldId id="274" r:id="rId4"/>
    <p:sldId id="275" r:id="rId5"/>
    <p:sldId id="276" r:id="rId6"/>
    <p:sldId id="278" r:id="rId7"/>
    <p:sldId id="279" r:id="rId8"/>
    <p:sldId id="285" r:id="rId9"/>
    <p:sldId id="286" r:id="rId10"/>
    <p:sldId id="284" r:id="rId11"/>
  </p:sldIdLst>
  <p:sldSz cx="12192000" cy="6858000"/>
  <p:notesSz cx="6858000" cy="9144000"/>
  <p:embeddedFontLst>
    <p:embeddedFont>
      <p:font typeface="CookieRun Black" panose="020B0600000101010101" pitchFamily="50" charset="-127"/>
      <p:bold r:id="rId13"/>
    </p:embeddedFont>
    <p:embeddedFont>
      <p:font typeface="CookieRun Bold" panose="020B0600000101010101" pitchFamily="50" charset="-127"/>
      <p:bold r:id="rId14"/>
    </p:embeddedFont>
    <p:embeddedFont>
      <p:font typeface="CookieRun Regular" panose="020B0600000101010101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성열" initials="최성" lastIdx="1" clrIdx="0">
    <p:extLst>
      <p:ext uri="{19B8F6BF-5375-455C-9EA6-DF929625EA0E}">
        <p15:presenceInfo xmlns:p15="http://schemas.microsoft.com/office/powerpoint/2012/main" userId="e1c692abbebf65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2900"/>
    <a:srgbClr val="DFBE9D"/>
    <a:srgbClr val="FCB320"/>
    <a:srgbClr val="AC4200"/>
    <a:srgbClr val="9E6934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1" d="100"/>
          <a:sy n="101" d="100"/>
        </p:scale>
        <p:origin x="2178" y="9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DB452-0946-4E68-81D3-DD19723ED43A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6E507-69CC-46CA-BDEF-1820E3A8C0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846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BA8906-2CD1-4844-B17B-5EACA88E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17CD50-46E7-40EB-A800-2BBE2A00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8" y="88382"/>
            <a:ext cx="2971800" cy="7905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9A86B-5672-4914-9E46-9C412A25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BADF65-AC49-4155-9B3F-7B45E1B78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D1DD12-3273-4FB8-BCB2-962DE731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EAF380-1798-43AA-BAA0-7D5D0CA92803}"/>
              </a:ext>
            </a:extLst>
          </p:cNvPr>
          <p:cNvSpPr txBox="1"/>
          <p:nvPr/>
        </p:nvSpPr>
        <p:spPr>
          <a:xfrm>
            <a:off x="3488945" y="2507282"/>
            <a:ext cx="10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김지수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5B06E-1A87-4649-A63C-40FAA0CA594C}"/>
              </a:ext>
            </a:extLst>
          </p:cNvPr>
          <p:cNvSpPr txBox="1"/>
          <p:nvPr/>
        </p:nvSpPr>
        <p:spPr>
          <a:xfrm>
            <a:off x="1276698" y="2507282"/>
            <a:ext cx="10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김진운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31F57-3ED0-4578-8E40-B31921147806}"/>
              </a:ext>
            </a:extLst>
          </p:cNvPr>
          <p:cNvSpPr txBox="1"/>
          <p:nvPr/>
        </p:nvSpPr>
        <p:spPr>
          <a:xfrm>
            <a:off x="5701192" y="2507282"/>
            <a:ext cx="10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이유미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C5C75-2A88-4A39-9283-7E765C2C8AEE}"/>
              </a:ext>
            </a:extLst>
          </p:cNvPr>
          <p:cNvSpPr txBox="1"/>
          <p:nvPr/>
        </p:nvSpPr>
        <p:spPr>
          <a:xfrm>
            <a:off x="7913439" y="2530244"/>
            <a:ext cx="10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조현기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B3A2B-6324-4D3E-B28B-E2BAC529F6AB}"/>
              </a:ext>
            </a:extLst>
          </p:cNvPr>
          <p:cNvSpPr txBox="1"/>
          <p:nvPr/>
        </p:nvSpPr>
        <p:spPr>
          <a:xfrm>
            <a:off x="10125686" y="2528846"/>
            <a:ext cx="10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최다인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5A616-A63F-494E-96E1-AC301A36E1BC}"/>
              </a:ext>
            </a:extLst>
          </p:cNvPr>
          <p:cNvSpPr txBox="1"/>
          <p:nvPr/>
        </p:nvSpPr>
        <p:spPr>
          <a:xfrm>
            <a:off x="3064709" y="2852225"/>
            <a:ext cx="1496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“</a:t>
            </a:r>
            <a:r>
              <a:rPr lang="ko-KR" altLang="en-US" sz="1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예제로 봤을 때 어렵지 않다고 생각했던 것들도 막상 프로젝트를 시작해보니 너무 어렵고 힘들었습니다</a:t>
            </a:r>
            <a:r>
              <a:rPr lang="en-US" altLang="ko-KR" sz="1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 </a:t>
            </a:r>
            <a:r>
              <a:rPr lang="ko-KR" altLang="en-US" sz="1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도움만 받는 입장이어서 팀원분들께 감사했고 더 열심히 </a:t>
            </a:r>
            <a:r>
              <a:rPr lang="ko-KR" altLang="en-US" sz="12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해야겠다고</a:t>
            </a:r>
            <a:r>
              <a:rPr lang="ko-KR" altLang="en-US" sz="1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생각했습니다</a:t>
            </a:r>
            <a:r>
              <a:rPr lang="en-US" altLang="ko-KR" sz="1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”</a:t>
            </a: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632BE-A6BE-4BC2-8315-B5928B2BB618}"/>
              </a:ext>
            </a:extLst>
          </p:cNvPr>
          <p:cNvSpPr txBox="1"/>
          <p:nvPr/>
        </p:nvSpPr>
        <p:spPr>
          <a:xfrm>
            <a:off x="5399297" y="2868156"/>
            <a:ext cx="14963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“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첫 프로젝트라 많이 헤맸지만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, 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보람과 </a:t>
            </a:r>
            <a:r>
              <a:rPr lang="ko-KR" altLang="en-US" sz="13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팀웍을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가져가는 것으로 충분했습니다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 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개인적인 실력을 더 향상시켜야 하는 계기가 되었습니다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3CB13-752E-4E8A-B92B-91668A96E7D3}"/>
              </a:ext>
            </a:extLst>
          </p:cNvPr>
          <p:cNvSpPr txBox="1"/>
          <p:nvPr/>
        </p:nvSpPr>
        <p:spPr>
          <a:xfrm>
            <a:off x="9823790" y="2870185"/>
            <a:ext cx="149638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“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밥아저씨가 존경스러워요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”</a:t>
            </a:r>
          </a:p>
          <a:p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“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개발은 개발자의 </a:t>
            </a:r>
            <a:r>
              <a:rPr lang="ko-KR" altLang="en-US" sz="13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피땀눈물노가다로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만들어지는 산물이라는 것을 </a:t>
            </a:r>
            <a:r>
              <a:rPr lang="ko-KR" altLang="en-US" sz="13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깨달았습니다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”</a:t>
            </a:r>
          </a:p>
          <a:p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“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수업에 충실하면 반이라도 갈 수 있다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!”</a:t>
            </a: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D4D8BA-6D38-4F2F-ACBF-0BB24BA19417}"/>
              </a:ext>
            </a:extLst>
          </p:cNvPr>
          <p:cNvSpPr txBox="1"/>
          <p:nvPr/>
        </p:nvSpPr>
        <p:spPr>
          <a:xfrm>
            <a:off x="7611545" y="2870185"/>
            <a:ext cx="149638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“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개발은 역시 </a:t>
            </a:r>
            <a:r>
              <a:rPr lang="ko-KR" altLang="en-US" sz="13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쉬운게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아니었고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, 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팀장님의 </a:t>
            </a:r>
            <a:r>
              <a:rPr lang="ko-KR" altLang="en-US" sz="13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하드캐리를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받으며 많이 배웠습니다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 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앞으로 더 열심히 </a:t>
            </a:r>
            <a:r>
              <a:rPr lang="ko-KR" altLang="en-US" sz="13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해야겠다는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걸 느꼈습니다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 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모두 </a:t>
            </a:r>
            <a:r>
              <a:rPr lang="ko-KR" altLang="en-US" sz="13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화이팅하세요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!!”</a:t>
            </a: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472A2E-E676-4FB6-81F6-37373E21C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0" y="438386"/>
            <a:ext cx="3724275" cy="14001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C0D425-3051-447B-BD9F-B6EDE3F9E701}"/>
              </a:ext>
            </a:extLst>
          </p:cNvPr>
          <p:cNvSpPr txBox="1"/>
          <p:nvPr/>
        </p:nvSpPr>
        <p:spPr>
          <a:xfrm>
            <a:off x="1115685" y="105176"/>
            <a:ext cx="1156086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57E9B9-296F-4B43-BD6A-30B0B8628A09}"/>
              </a:ext>
            </a:extLst>
          </p:cNvPr>
          <p:cNvSpPr/>
          <p:nvPr/>
        </p:nvSpPr>
        <p:spPr>
          <a:xfrm>
            <a:off x="-10" y="1064174"/>
            <a:ext cx="12192013" cy="265082"/>
          </a:xfrm>
          <a:prstGeom prst="rect">
            <a:avLst/>
          </a:prstGeom>
          <a:solidFill>
            <a:srgbClr val="9E6934"/>
          </a:solidFill>
          <a:ln>
            <a:solidFill>
              <a:srgbClr val="9E6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536D84-1DF8-4AC3-B20C-AA4A4A67B83A}"/>
              </a:ext>
            </a:extLst>
          </p:cNvPr>
          <p:cNvSpPr txBox="1"/>
          <p:nvPr/>
        </p:nvSpPr>
        <p:spPr>
          <a:xfrm>
            <a:off x="434551" y="1012049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개요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2339F5-4FF7-4A41-9FDF-1C9EE88D5508}"/>
              </a:ext>
            </a:extLst>
          </p:cNvPr>
          <p:cNvSpPr txBox="1"/>
          <p:nvPr/>
        </p:nvSpPr>
        <p:spPr>
          <a:xfrm>
            <a:off x="1147010" y="1012755"/>
            <a:ext cx="8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1298E-1060-4A27-83CC-011C0443DF79}"/>
              </a:ext>
            </a:extLst>
          </p:cNvPr>
          <p:cNvSpPr txBox="1"/>
          <p:nvPr/>
        </p:nvSpPr>
        <p:spPr>
          <a:xfrm>
            <a:off x="2890446" y="101817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FD3FC2-6596-48C7-9122-CE523E5E5AC1}"/>
              </a:ext>
            </a:extLst>
          </p:cNvPr>
          <p:cNvSpPr txBox="1"/>
          <p:nvPr/>
        </p:nvSpPr>
        <p:spPr>
          <a:xfrm>
            <a:off x="2147834" y="1010011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2FC0548-9DD9-4CEC-B20A-9B28E7EB68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8" y="148015"/>
            <a:ext cx="716281" cy="6858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F19E9F-BBA3-46A5-9228-32F10D09254F}"/>
              </a:ext>
            </a:extLst>
          </p:cNvPr>
          <p:cNvSpPr txBox="1"/>
          <p:nvPr/>
        </p:nvSpPr>
        <p:spPr>
          <a:xfrm>
            <a:off x="2448408" y="86016"/>
            <a:ext cx="5976316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리듬댕댕이를</a:t>
            </a:r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만들며</a:t>
            </a:r>
            <a:r>
              <a:rPr lang="en-US" altLang="ko-K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…★</a:t>
            </a:r>
            <a:endParaRPr lang="ko-KR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C77100-72F2-4DB1-BD91-774BC5C54A90}"/>
              </a:ext>
            </a:extLst>
          </p:cNvPr>
          <p:cNvSpPr txBox="1"/>
          <p:nvPr/>
        </p:nvSpPr>
        <p:spPr>
          <a:xfrm>
            <a:off x="1011387" y="2852225"/>
            <a:ext cx="149638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“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이번 프로젝트를 통해 실력이 많이 늘었고 예상하지 못했던 예외들을 해결하는 재미가 있었습니다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 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각자 맡은 부분들 열심히 </a:t>
            </a:r>
            <a:r>
              <a:rPr lang="ko-KR" altLang="en-US" sz="13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해주신</a:t>
            </a:r>
            <a:r>
              <a:rPr lang="ko-KR" altLang="en-US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팀원들에게 감사합니다</a:t>
            </a:r>
            <a:r>
              <a:rPr lang="en-US" altLang="ko-KR" sz="13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.”</a:t>
            </a:r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44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33ED3EB1-E986-493F-976C-EF8ADE72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218"/>
            <a:ext cx="12192003" cy="688821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B6BE30-045D-441C-8071-1571CAF5C09A}"/>
              </a:ext>
            </a:extLst>
          </p:cNvPr>
          <p:cNvSpPr txBox="1"/>
          <p:nvPr/>
        </p:nvSpPr>
        <p:spPr>
          <a:xfrm>
            <a:off x="1115685" y="105176"/>
            <a:ext cx="1212191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2DEFE0-6D71-4DA2-AB01-9C74E8C3D114}"/>
              </a:ext>
            </a:extLst>
          </p:cNvPr>
          <p:cNvSpPr txBox="1"/>
          <p:nvPr/>
        </p:nvSpPr>
        <p:spPr>
          <a:xfrm>
            <a:off x="2540374" y="105176"/>
            <a:ext cx="5156686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square" rtlCol="0">
            <a:spAutoFit/>
          </a:bodyPr>
          <a:lstStyle/>
          <a:p>
            <a:r>
              <a:rPr lang="ko-KR" altLang="en-US" sz="44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리듬댕댕이는</a:t>
            </a:r>
            <a:r>
              <a:rPr lang="en-US" altLang="ko-K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?</a:t>
            </a:r>
            <a:endParaRPr lang="ko-KR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6542B-3AC5-4E3C-83E9-0F6DF7A63E26}"/>
              </a:ext>
            </a:extLst>
          </p:cNvPr>
          <p:cNvSpPr/>
          <p:nvPr/>
        </p:nvSpPr>
        <p:spPr>
          <a:xfrm>
            <a:off x="-10" y="1064174"/>
            <a:ext cx="12192013" cy="265082"/>
          </a:xfrm>
          <a:prstGeom prst="rect">
            <a:avLst/>
          </a:prstGeom>
          <a:solidFill>
            <a:srgbClr val="9E6934"/>
          </a:solidFill>
          <a:ln>
            <a:solidFill>
              <a:srgbClr val="9E6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3DA2D-14CB-4A08-B2F5-6D4AB2D34628}"/>
              </a:ext>
            </a:extLst>
          </p:cNvPr>
          <p:cNvSpPr txBox="1"/>
          <p:nvPr/>
        </p:nvSpPr>
        <p:spPr>
          <a:xfrm>
            <a:off x="434551" y="1012049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개요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2DF5D-EB92-4270-9E26-318AFBF7E2EB}"/>
              </a:ext>
            </a:extLst>
          </p:cNvPr>
          <p:cNvSpPr txBox="1"/>
          <p:nvPr/>
        </p:nvSpPr>
        <p:spPr>
          <a:xfrm>
            <a:off x="1147010" y="1012755"/>
            <a:ext cx="8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1AFA-6B91-4288-98F2-28988C5FE1AD}"/>
              </a:ext>
            </a:extLst>
          </p:cNvPr>
          <p:cNvSpPr txBox="1"/>
          <p:nvPr/>
        </p:nvSpPr>
        <p:spPr>
          <a:xfrm>
            <a:off x="2890446" y="101817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793AF0-E00D-4D22-B67D-14E0395CD875}"/>
              </a:ext>
            </a:extLst>
          </p:cNvPr>
          <p:cNvSpPr txBox="1"/>
          <p:nvPr/>
        </p:nvSpPr>
        <p:spPr>
          <a:xfrm>
            <a:off x="2147834" y="1010011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365EF5-862A-4CAF-ACB8-09E1BC9FA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8" y="148015"/>
            <a:ext cx="716281" cy="6858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98E8D6-A070-45E9-B3A6-8F753DCF8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2533" y="4554840"/>
            <a:ext cx="9483367" cy="53343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9637F1-ADBB-419B-8E41-411138368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941" y="1202840"/>
            <a:ext cx="9483367" cy="53343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9D970F-E654-4A75-904B-1FB1B5EC0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8580" y="3228926"/>
            <a:ext cx="9483367" cy="533439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DE3C5E8-20D9-4EC0-AC81-C646C9440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2871" y="2282892"/>
            <a:ext cx="9483367" cy="53343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49E5BA-CDD8-4312-99A9-5BEA161DCE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5147" y="197692"/>
            <a:ext cx="9483367" cy="533439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C5121C-0A75-427C-A974-4EB17F022720}"/>
              </a:ext>
            </a:extLst>
          </p:cNvPr>
          <p:cNvSpPr txBox="1"/>
          <p:nvPr/>
        </p:nvSpPr>
        <p:spPr>
          <a:xfrm>
            <a:off x="194518" y="2244612"/>
            <a:ext cx="1082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>
                <a:latin typeface="CookieRun Bold"/>
                <a:ea typeface="CookieRun Bold"/>
              </a:rPr>
              <a:t>김진운</a:t>
            </a:r>
            <a:endParaRPr lang="ko-KR" altLang="en-US" dirty="0">
              <a:latin typeface="CookieRun Bold"/>
              <a:ea typeface="CookieRun 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6372D-2758-45D6-AAC6-6C7400AF48CE}"/>
              </a:ext>
            </a:extLst>
          </p:cNvPr>
          <p:cNvSpPr txBox="1"/>
          <p:nvPr/>
        </p:nvSpPr>
        <p:spPr>
          <a:xfrm>
            <a:off x="194518" y="3342018"/>
            <a:ext cx="1082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CookieRun Bold"/>
                <a:ea typeface="CookieRun Bold"/>
              </a:rPr>
              <a:t>김지수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B75026-4B18-404D-B363-57C12997441F}"/>
              </a:ext>
            </a:extLst>
          </p:cNvPr>
          <p:cNvSpPr txBox="1"/>
          <p:nvPr/>
        </p:nvSpPr>
        <p:spPr>
          <a:xfrm>
            <a:off x="194035" y="4360331"/>
            <a:ext cx="1082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CookieRun Bold"/>
                <a:ea typeface="CookieRun Bold"/>
              </a:rPr>
              <a:t>이유미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FD9356-3A07-43D9-ADF2-66480E9E5971}"/>
              </a:ext>
            </a:extLst>
          </p:cNvPr>
          <p:cNvSpPr txBox="1"/>
          <p:nvPr/>
        </p:nvSpPr>
        <p:spPr>
          <a:xfrm>
            <a:off x="193247" y="5300891"/>
            <a:ext cx="1082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CookieRun Bold"/>
                <a:ea typeface="CookieRun Bold"/>
              </a:rPr>
              <a:t>조현기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5DAEE4-80FB-40CF-97C1-377D3404E3CD}"/>
              </a:ext>
            </a:extLst>
          </p:cNvPr>
          <p:cNvSpPr txBox="1"/>
          <p:nvPr/>
        </p:nvSpPr>
        <p:spPr>
          <a:xfrm>
            <a:off x="193247" y="6422266"/>
            <a:ext cx="1082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CookieRun Bold"/>
                <a:ea typeface="CookieRun Bold"/>
              </a:rPr>
              <a:t>최다인</a:t>
            </a:r>
          </a:p>
        </p:txBody>
      </p: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EF6BBD0E-8F49-4E0C-A22B-F2C8F0EDF5E8}"/>
              </a:ext>
            </a:extLst>
          </p:cNvPr>
          <p:cNvSpPr/>
          <p:nvPr/>
        </p:nvSpPr>
        <p:spPr>
          <a:xfrm>
            <a:off x="1041481" y="1952609"/>
            <a:ext cx="1601972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멍멍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3" name="말풍선: 사각형 42">
            <a:extLst>
              <a:ext uri="{FF2B5EF4-FFF2-40B4-BE49-F238E27FC236}">
                <a16:creationId xmlns:a16="http://schemas.microsoft.com/office/drawing/2014/main" id="{CD7BEC58-D573-4C4B-B36B-6E2CCBF4C6A0}"/>
              </a:ext>
            </a:extLst>
          </p:cNvPr>
          <p:cNvSpPr/>
          <p:nvPr/>
        </p:nvSpPr>
        <p:spPr>
          <a:xfrm>
            <a:off x="1041481" y="2965049"/>
            <a:ext cx="1601972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끼잉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F2451F31-58AF-4BA1-8F33-44211A0393F4}"/>
              </a:ext>
            </a:extLst>
          </p:cNvPr>
          <p:cNvSpPr/>
          <p:nvPr/>
        </p:nvSpPr>
        <p:spPr>
          <a:xfrm>
            <a:off x="1041481" y="4002336"/>
            <a:ext cx="1601972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월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5" name="말풍선: 사각형 44">
            <a:extLst>
              <a:ext uri="{FF2B5EF4-FFF2-40B4-BE49-F238E27FC236}">
                <a16:creationId xmlns:a16="http://schemas.microsoft.com/office/drawing/2014/main" id="{0183E8FC-46EA-4F4C-B2F4-750B5B11801F}"/>
              </a:ext>
            </a:extLst>
          </p:cNvPr>
          <p:cNvSpPr/>
          <p:nvPr/>
        </p:nvSpPr>
        <p:spPr>
          <a:xfrm>
            <a:off x="1035699" y="4956872"/>
            <a:ext cx="1601972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r…R…!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말풍선: 사각형 45">
            <a:extLst>
              <a:ext uri="{FF2B5EF4-FFF2-40B4-BE49-F238E27FC236}">
                <a16:creationId xmlns:a16="http://schemas.microsoft.com/office/drawing/2014/main" id="{6B8C6303-D835-408C-BC6D-2FE297EF823B}"/>
              </a:ext>
            </a:extLst>
          </p:cNvPr>
          <p:cNvSpPr/>
          <p:nvPr/>
        </p:nvSpPr>
        <p:spPr>
          <a:xfrm>
            <a:off x="1035699" y="6078268"/>
            <a:ext cx="1601972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으르릉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5E3D6F0-F2F0-4D0C-862A-BFB7A718F821}"/>
              </a:ext>
            </a:extLst>
          </p:cNvPr>
          <p:cNvSpPr/>
          <p:nvPr/>
        </p:nvSpPr>
        <p:spPr>
          <a:xfrm>
            <a:off x="3023981" y="1616350"/>
            <a:ext cx="8543925" cy="786448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최대 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4</a:t>
            </a:r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인까지 즐길 수 있는 멀티 리듬 게임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C7FFE3C-C02C-4563-9862-63C8E8D17014}"/>
              </a:ext>
            </a:extLst>
          </p:cNvPr>
          <p:cNvSpPr/>
          <p:nvPr/>
        </p:nvSpPr>
        <p:spPr>
          <a:xfrm>
            <a:off x="3023981" y="2569986"/>
            <a:ext cx="8543925" cy="786448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채팅창을 통해 친구와 자유롭게 대화해보세요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D054F65-3224-48CC-AF9E-92F71B9DE407}"/>
              </a:ext>
            </a:extLst>
          </p:cNvPr>
          <p:cNvSpPr/>
          <p:nvPr/>
        </p:nvSpPr>
        <p:spPr>
          <a:xfrm>
            <a:off x="3022709" y="3586439"/>
            <a:ext cx="8543925" cy="786448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느슨했던 게임계에 긴장감을 주는 신개념 </a:t>
            </a:r>
            <a:r>
              <a:rPr lang="ko-KR" altLang="en-US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큐티뽀짝</a:t>
            </a:r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리듬게임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6C2CBA7-B2A6-4FF0-B3A5-353E41B8D68B}"/>
              </a:ext>
            </a:extLst>
          </p:cNvPr>
          <p:cNvSpPr/>
          <p:nvPr/>
        </p:nvSpPr>
        <p:spPr>
          <a:xfrm>
            <a:off x="3023981" y="4642856"/>
            <a:ext cx="8543925" cy="786448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숨막히는 비트와 숨막히는 점수대결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~! </a:t>
            </a:r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과연 누가 승자가 될 것인가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3592A46-C135-44AB-9BD0-D1B7FDC12EEA}"/>
              </a:ext>
            </a:extLst>
          </p:cNvPr>
          <p:cNvSpPr/>
          <p:nvPr/>
        </p:nvSpPr>
        <p:spPr>
          <a:xfrm>
            <a:off x="3022710" y="5699273"/>
            <a:ext cx="8543925" cy="786448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귀여운 댕댕이 아이콘으로 눈 정화하세요</a:t>
            </a:r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~^^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8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9B0CC75-BDB6-404E-A307-29E11FCC4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B6BE30-045D-441C-8071-1571CAF5C09A}"/>
              </a:ext>
            </a:extLst>
          </p:cNvPr>
          <p:cNvSpPr txBox="1"/>
          <p:nvPr/>
        </p:nvSpPr>
        <p:spPr>
          <a:xfrm>
            <a:off x="1115685" y="105176"/>
            <a:ext cx="1212191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개요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6542B-3AC5-4E3C-83E9-0F6DF7A63E26}"/>
              </a:ext>
            </a:extLst>
          </p:cNvPr>
          <p:cNvSpPr/>
          <p:nvPr/>
        </p:nvSpPr>
        <p:spPr>
          <a:xfrm>
            <a:off x="-10" y="1064174"/>
            <a:ext cx="12192013" cy="265082"/>
          </a:xfrm>
          <a:prstGeom prst="rect">
            <a:avLst/>
          </a:prstGeom>
          <a:solidFill>
            <a:srgbClr val="9E6934"/>
          </a:solidFill>
          <a:ln>
            <a:solidFill>
              <a:srgbClr val="9E6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3DA2D-14CB-4A08-B2F5-6D4AB2D34628}"/>
              </a:ext>
            </a:extLst>
          </p:cNvPr>
          <p:cNvSpPr txBox="1"/>
          <p:nvPr/>
        </p:nvSpPr>
        <p:spPr>
          <a:xfrm>
            <a:off x="434551" y="1012049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개요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2DF5D-EB92-4270-9E26-318AFBF7E2EB}"/>
              </a:ext>
            </a:extLst>
          </p:cNvPr>
          <p:cNvSpPr txBox="1"/>
          <p:nvPr/>
        </p:nvSpPr>
        <p:spPr>
          <a:xfrm>
            <a:off x="1147010" y="1012755"/>
            <a:ext cx="8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1AFA-6B91-4288-98F2-28988C5FE1AD}"/>
              </a:ext>
            </a:extLst>
          </p:cNvPr>
          <p:cNvSpPr txBox="1"/>
          <p:nvPr/>
        </p:nvSpPr>
        <p:spPr>
          <a:xfrm>
            <a:off x="2890446" y="101817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793AF0-E00D-4D22-B67D-14E0395CD875}"/>
              </a:ext>
            </a:extLst>
          </p:cNvPr>
          <p:cNvSpPr txBox="1"/>
          <p:nvPr/>
        </p:nvSpPr>
        <p:spPr>
          <a:xfrm>
            <a:off x="2147834" y="1010011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365EF5-862A-4CAF-ACB8-09E1BC9FA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8" y="148015"/>
            <a:ext cx="716281" cy="6858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01E69C6-73C4-4F15-B23B-81893B1B569D}"/>
              </a:ext>
            </a:extLst>
          </p:cNvPr>
          <p:cNvSpPr txBox="1"/>
          <p:nvPr/>
        </p:nvSpPr>
        <p:spPr>
          <a:xfrm>
            <a:off x="2448408" y="86258"/>
            <a:ext cx="2824812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타임테이블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ED2D69-B215-4147-81BE-022DB6572A44}"/>
              </a:ext>
            </a:extLst>
          </p:cNvPr>
          <p:cNvSpPr txBox="1"/>
          <p:nvPr/>
        </p:nvSpPr>
        <p:spPr>
          <a:xfrm>
            <a:off x="1115685" y="2388697"/>
            <a:ext cx="150138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기획 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DD803F-69FA-4019-9D17-7E53152D04AA}"/>
              </a:ext>
            </a:extLst>
          </p:cNvPr>
          <p:cNvSpPr txBox="1"/>
          <p:nvPr/>
        </p:nvSpPr>
        <p:spPr>
          <a:xfrm>
            <a:off x="3241147" y="2388697"/>
            <a:ext cx="150138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게임 코딩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DAEFBB-A6B7-44DC-B3DA-D6839675B70D}"/>
              </a:ext>
            </a:extLst>
          </p:cNvPr>
          <p:cNvSpPr txBox="1"/>
          <p:nvPr/>
        </p:nvSpPr>
        <p:spPr>
          <a:xfrm>
            <a:off x="7649331" y="2404086"/>
            <a:ext cx="1501380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16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채팅</a:t>
            </a:r>
            <a:r>
              <a:rPr lang="en-US" altLang="ko-KR" sz="16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/</a:t>
            </a:r>
            <a:r>
              <a:rPr lang="ko-KR" altLang="en-US" sz="16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서버 기능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0A0020-F0E8-4AEE-8A3F-952190557123}"/>
              </a:ext>
            </a:extLst>
          </p:cNvPr>
          <p:cNvSpPr txBox="1"/>
          <p:nvPr/>
        </p:nvSpPr>
        <p:spPr>
          <a:xfrm>
            <a:off x="5464502" y="2417272"/>
            <a:ext cx="150138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GUI </a:t>
            </a:r>
            <a:r>
              <a:rPr lang="ko-KR" altLang="en-US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배치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11C6B3-ED59-4497-9639-62A856D2CF4D}"/>
              </a:ext>
            </a:extLst>
          </p:cNvPr>
          <p:cNvSpPr txBox="1"/>
          <p:nvPr/>
        </p:nvSpPr>
        <p:spPr>
          <a:xfrm>
            <a:off x="9939932" y="2393430"/>
            <a:ext cx="150138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기능 점검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B4591B-786B-4FFC-90BD-AB85853FED26}"/>
              </a:ext>
            </a:extLst>
          </p:cNvPr>
          <p:cNvSpPr txBox="1"/>
          <p:nvPr/>
        </p:nvSpPr>
        <p:spPr>
          <a:xfrm>
            <a:off x="1033320" y="2748976"/>
            <a:ext cx="1376919" cy="21698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12/7~12/8</a:t>
            </a: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아이디어 회의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쿠키런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섯다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리듬게임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컨셉 결정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큰 틀 짜기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2EA928-86B4-4075-B79F-4B8E57CD2D37}"/>
              </a:ext>
            </a:extLst>
          </p:cNvPr>
          <p:cNvSpPr txBox="1"/>
          <p:nvPr/>
        </p:nvSpPr>
        <p:spPr>
          <a:xfrm>
            <a:off x="3185119" y="2729366"/>
            <a:ext cx="1376919" cy="21698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12/8~12/14</a:t>
            </a: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아이디어 회의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쿠키런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섯다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리듬게임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컨셉 결정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큰 틀 짜기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F6F02E-9840-4FF9-97DB-DBA1FA382E8E}"/>
              </a:ext>
            </a:extLst>
          </p:cNvPr>
          <p:cNvSpPr txBox="1"/>
          <p:nvPr/>
        </p:nvSpPr>
        <p:spPr>
          <a:xfrm>
            <a:off x="5407536" y="2762762"/>
            <a:ext cx="1376919" cy="21698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12/8~12/14</a:t>
            </a: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아이디어 회의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쿠키런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섯다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리듬게임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컨셉 결정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큰 틀 짜기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D871A3-3DE7-440C-8951-BFEAA50F5FFC}"/>
              </a:ext>
            </a:extLst>
          </p:cNvPr>
          <p:cNvSpPr txBox="1"/>
          <p:nvPr/>
        </p:nvSpPr>
        <p:spPr>
          <a:xfrm>
            <a:off x="7711562" y="2738331"/>
            <a:ext cx="1376919" cy="21698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12/9~12/11</a:t>
            </a: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아이디어 회의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쿠키런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섯다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리듬게임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컨셉 결정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큰 틀 짜기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847B25-B707-4929-9412-54D90CF50D43}"/>
              </a:ext>
            </a:extLst>
          </p:cNvPr>
          <p:cNvSpPr txBox="1"/>
          <p:nvPr/>
        </p:nvSpPr>
        <p:spPr>
          <a:xfrm>
            <a:off x="9834161" y="2786604"/>
            <a:ext cx="1376919" cy="21698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12/15~12/16</a:t>
            </a: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아이디어 회의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쿠키런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섯다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리듬게임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컨셉 결정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큰 틀 짜기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A5B20D5-0178-40C9-82FD-AA27E2E5E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51" y="1756002"/>
            <a:ext cx="11329548" cy="426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8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33ED3EB1-E986-493F-976C-EF8ADE72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" y="-30702"/>
            <a:ext cx="12192003" cy="688821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B6BE30-045D-441C-8071-1571CAF5C09A}"/>
              </a:ext>
            </a:extLst>
          </p:cNvPr>
          <p:cNvSpPr txBox="1"/>
          <p:nvPr/>
        </p:nvSpPr>
        <p:spPr>
          <a:xfrm>
            <a:off x="1115685" y="105176"/>
            <a:ext cx="1906291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6542B-3AC5-4E3C-83E9-0F6DF7A63E26}"/>
              </a:ext>
            </a:extLst>
          </p:cNvPr>
          <p:cNvSpPr/>
          <p:nvPr/>
        </p:nvSpPr>
        <p:spPr>
          <a:xfrm>
            <a:off x="-10" y="1064174"/>
            <a:ext cx="12192013" cy="265082"/>
          </a:xfrm>
          <a:prstGeom prst="rect">
            <a:avLst/>
          </a:prstGeom>
          <a:solidFill>
            <a:srgbClr val="9E6934"/>
          </a:solidFill>
          <a:ln>
            <a:solidFill>
              <a:srgbClr val="9E6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3DA2D-14CB-4A08-B2F5-6D4AB2D34628}"/>
              </a:ext>
            </a:extLst>
          </p:cNvPr>
          <p:cNvSpPr txBox="1"/>
          <p:nvPr/>
        </p:nvSpPr>
        <p:spPr>
          <a:xfrm>
            <a:off x="434551" y="1012049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개요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2DF5D-EB92-4270-9E26-318AFBF7E2EB}"/>
              </a:ext>
            </a:extLst>
          </p:cNvPr>
          <p:cNvSpPr txBox="1"/>
          <p:nvPr/>
        </p:nvSpPr>
        <p:spPr>
          <a:xfrm>
            <a:off x="1147010" y="1012755"/>
            <a:ext cx="8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1AFA-6B91-4288-98F2-28988C5FE1AD}"/>
              </a:ext>
            </a:extLst>
          </p:cNvPr>
          <p:cNvSpPr txBox="1"/>
          <p:nvPr/>
        </p:nvSpPr>
        <p:spPr>
          <a:xfrm>
            <a:off x="2890446" y="101817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793AF0-E00D-4D22-B67D-14E0395CD875}"/>
              </a:ext>
            </a:extLst>
          </p:cNvPr>
          <p:cNvSpPr txBox="1"/>
          <p:nvPr/>
        </p:nvSpPr>
        <p:spPr>
          <a:xfrm>
            <a:off x="2147834" y="1010011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365EF5-862A-4CAF-ACB8-09E1BC9FA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8" y="148015"/>
            <a:ext cx="716281" cy="685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2C234-B636-426D-B484-6B9BBCC6AAF9}"/>
              </a:ext>
            </a:extLst>
          </p:cNvPr>
          <p:cNvSpPr txBox="1"/>
          <p:nvPr/>
        </p:nvSpPr>
        <p:spPr>
          <a:xfrm>
            <a:off x="1595510" y="1413460"/>
            <a:ext cx="891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서버아이콘 클릭</a:t>
            </a:r>
            <a:r>
              <a:rPr lang="en-US" altLang="ko-KR" dirty="0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+</a:t>
            </a:r>
            <a:r>
              <a:rPr lang="ko-KR" altLang="en-US" dirty="0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서버실행 </a:t>
            </a:r>
            <a:r>
              <a:rPr lang="en-US" altLang="ko-KR" dirty="0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-&gt; </a:t>
            </a:r>
            <a:r>
              <a:rPr lang="ko-KR" altLang="en-US" dirty="0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클라이언트 실행 </a:t>
            </a:r>
            <a:r>
              <a:rPr lang="en-US" altLang="ko-KR" dirty="0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-&gt; </a:t>
            </a:r>
            <a:r>
              <a:rPr lang="ko-KR" altLang="en-US" dirty="0" err="1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게임스타트</a:t>
            </a:r>
            <a:r>
              <a:rPr lang="ko-KR" altLang="en-US" dirty="0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버튼 </a:t>
            </a:r>
            <a:r>
              <a:rPr lang="en-US" altLang="ko-KR" dirty="0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-&gt; </a:t>
            </a:r>
            <a:r>
              <a:rPr lang="ko-KR" altLang="en-US" dirty="0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로그인 </a:t>
            </a:r>
            <a:r>
              <a:rPr lang="en-US" altLang="ko-KR" dirty="0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UI -&gt; </a:t>
            </a:r>
            <a:r>
              <a:rPr lang="ko-KR" altLang="en-US" dirty="0" err="1">
                <a:solidFill>
                  <a:srgbClr val="6C29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메인화면</a:t>
            </a:r>
            <a:endParaRPr lang="ko-KR" altLang="en-US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9B568-E8F1-484D-A876-86FFB51AD157}"/>
              </a:ext>
            </a:extLst>
          </p:cNvPr>
          <p:cNvSpPr txBox="1"/>
          <p:nvPr/>
        </p:nvSpPr>
        <p:spPr>
          <a:xfrm>
            <a:off x="3008245" y="92867"/>
            <a:ext cx="5277407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리듬댕댕이</a:t>
            </a:r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실행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903CF5-AD67-4284-ADD1-A00A2F93C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44" y="1999228"/>
            <a:ext cx="6359281" cy="35810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A75800-E186-4DAE-B822-1CCB782D3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64" y="3108597"/>
            <a:ext cx="1615580" cy="1353429"/>
          </a:xfrm>
          <a:prstGeom prst="rect">
            <a:avLst/>
          </a:prstGeom>
        </p:spPr>
      </p:pic>
      <p:pic>
        <p:nvPicPr>
          <p:cNvPr id="24" name="그림 23">
            <a:hlinkClick r:id="rId6" action="ppaction://hlinksldjump"/>
            <a:extLst>
              <a:ext uri="{FF2B5EF4-FFF2-40B4-BE49-F238E27FC236}">
                <a16:creationId xmlns:a16="http://schemas.microsoft.com/office/drawing/2014/main" id="{6B2B8E3A-320C-4384-B3D2-DE8C00103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89" y="3108597"/>
            <a:ext cx="205768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33ED3EB1-E986-493F-976C-EF8ADE72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218"/>
            <a:ext cx="12192003" cy="688821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B6BE30-045D-441C-8071-1571CAF5C09A}"/>
              </a:ext>
            </a:extLst>
          </p:cNvPr>
          <p:cNvSpPr txBox="1"/>
          <p:nvPr/>
        </p:nvSpPr>
        <p:spPr>
          <a:xfrm>
            <a:off x="1115685" y="105176"/>
            <a:ext cx="1747594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endParaRPr lang="ko-KR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6542B-3AC5-4E3C-83E9-0F6DF7A63E26}"/>
              </a:ext>
            </a:extLst>
          </p:cNvPr>
          <p:cNvSpPr/>
          <p:nvPr/>
        </p:nvSpPr>
        <p:spPr>
          <a:xfrm>
            <a:off x="-10" y="1064174"/>
            <a:ext cx="12192013" cy="265082"/>
          </a:xfrm>
          <a:prstGeom prst="rect">
            <a:avLst/>
          </a:prstGeom>
          <a:solidFill>
            <a:srgbClr val="9E6934"/>
          </a:solidFill>
          <a:ln>
            <a:solidFill>
              <a:srgbClr val="9E6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3DA2D-14CB-4A08-B2F5-6D4AB2D34628}"/>
              </a:ext>
            </a:extLst>
          </p:cNvPr>
          <p:cNvSpPr txBox="1"/>
          <p:nvPr/>
        </p:nvSpPr>
        <p:spPr>
          <a:xfrm>
            <a:off x="434551" y="1012049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개요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2DF5D-EB92-4270-9E26-318AFBF7E2EB}"/>
              </a:ext>
            </a:extLst>
          </p:cNvPr>
          <p:cNvSpPr txBox="1"/>
          <p:nvPr/>
        </p:nvSpPr>
        <p:spPr>
          <a:xfrm>
            <a:off x="1147010" y="1012755"/>
            <a:ext cx="8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1AFA-6B91-4288-98F2-28988C5FE1AD}"/>
              </a:ext>
            </a:extLst>
          </p:cNvPr>
          <p:cNvSpPr txBox="1"/>
          <p:nvPr/>
        </p:nvSpPr>
        <p:spPr>
          <a:xfrm>
            <a:off x="2890446" y="101817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793AF0-E00D-4D22-B67D-14E0395CD875}"/>
              </a:ext>
            </a:extLst>
          </p:cNvPr>
          <p:cNvSpPr txBox="1"/>
          <p:nvPr/>
        </p:nvSpPr>
        <p:spPr>
          <a:xfrm>
            <a:off x="2147834" y="1010011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365EF5-862A-4CAF-ACB8-09E1BC9FA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8" y="148015"/>
            <a:ext cx="716281" cy="685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6767AF-BC0A-4A11-8968-F1AE1C514AA7}"/>
              </a:ext>
            </a:extLst>
          </p:cNvPr>
          <p:cNvSpPr txBox="1"/>
          <p:nvPr/>
        </p:nvSpPr>
        <p:spPr>
          <a:xfrm>
            <a:off x="3008245" y="92867"/>
            <a:ext cx="5277407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리듬댕댕이</a:t>
            </a:r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실행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80A1EC-A037-4D98-BCFC-11B9A0C90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15" y="1441669"/>
            <a:ext cx="9637562" cy="5195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8B5D8D-F6FE-4C31-A6DC-73D3022B4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336" y="4039293"/>
            <a:ext cx="2590800" cy="1466850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A16D76D2-9074-43EF-BF3D-F83774DE2D67}"/>
              </a:ext>
            </a:extLst>
          </p:cNvPr>
          <p:cNvSpPr/>
          <p:nvPr/>
        </p:nvSpPr>
        <p:spPr>
          <a:xfrm>
            <a:off x="1346847" y="3701407"/>
            <a:ext cx="1661397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전부 로그인 하셨나요</a:t>
            </a:r>
            <a:r>
              <a:rPr lang="en-US" altLang="ko-KR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</a:t>
            </a:r>
            <a:endParaRPr lang="ko-KR" altLang="en-US" sz="1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C7745B7-7B34-46E6-BCC2-DA56C10D7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41" y="5900449"/>
            <a:ext cx="1937661" cy="564673"/>
          </a:xfrm>
          <a:prstGeom prst="rect">
            <a:avLst/>
          </a:prstGeom>
        </p:spPr>
      </p:pic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2815B99F-FB2D-424B-9164-403B92979F9D}"/>
              </a:ext>
            </a:extLst>
          </p:cNvPr>
          <p:cNvSpPr/>
          <p:nvPr/>
        </p:nvSpPr>
        <p:spPr>
          <a:xfrm>
            <a:off x="6170641" y="5615917"/>
            <a:ext cx="2615793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원하는 모드를 선택해주세요</a:t>
            </a:r>
            <a:r>
              <a:rPr lang="en-US" altLang="ko-KR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1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3F5A013-F4B5-4870-B854-8CEC22492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32" y="1609701"/>
            <a:ext cx="3037610" cy="731687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A0BEAF4D-9758-4431-B17C-446BE489BC5F}"/>
              </a:ext>
            </a:extLst>
          </p:cNvPr>
          <p:cNvSpPr/>
          <p:nvPr/>
        </p:nvSpPr>
        <p:spPr>
          <a:xfrm>
            <a:off x="1470250" y="1382087"/>
            <a:ext cx="2259626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레디 버튼을 눌러주세요</a:t>
            </a:r>
            <a:r>
              <a:rPr lang="en-US" altLang="ko-KR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1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987EA0-D9D3-4D95-8EE6-700C923BFD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169" y="2906778"/>
            <a:ext cx="495308" cy="495308"/>
          </a:xfrm>
          <a:prstGeom prst="rect">
            <a:avLst/>
          </a:prstGeom>
        </p:spPr>
      </p:pic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E5ABEBA1-0805-4297-B0C8-CED468F51B54}"/>
              </a:ext>
            </a:extLst>
          </p:cNvPr>
          <p:cNvSpPr/>
          <p:nvPr/>
        </p:nvSpPr>
        <p:spPr>
          <a:xfrm>
            <a:off x="8882482" y="2560413"/>
            <a:ext cx="1661397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다른 노래도 있어요</a:t>
            </a:r>
            <a:r>
              <a:rPr lang="en-US" altLang="ko-KR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1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6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33ED3EB1-E986-493F-976C-EF8ADE72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218"/>
            <a:ext cx="12192003" cy="688821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B6BE30-045D-441C-8071-1571CAF5C09A}"/>
              </a:ext>
            </a:extLst>
          </p:cNvPr>
          <p:cNvSpPr txBox="1"/>
          <p:nvPr/>
        </p:nvSpPr>
        <p:spPr>
          <a:xfrm>
            <a:off x="1115685" y="105176"/>
            <a:ext cx="1747594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endParaRPr lang="ko-KR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6542B-3AC5-4E3C-83E9-0F6DF7A63E26}"/>
              </a:ext>
            </a:extLst>
          </p:cNvPr>
          <p:cNvSpPr/>
          <p:nvPr/>
        </p:nvSpPr>
        <p:spPr>
          <a:xfrm>
            <a:off x="-10" y="1064174"/>
            <a:ext cx="12192013" cy="265082"/>
          </a:xfrm>
          <a:prstGeom prst="rect">
            <a:avLst/>
          </a:prstGeom>
          <a:solidFill>
            <a:srgbClr val="9E6934"/>
          </a:solidFill>
          <a:ln>
            <a:solidFill>
              <a:srgbClr val="9E6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3DA2D-14CB-4A08-B2F5-6D4AB2D34628}"/>
              </a:ext>
            </a:extLst>
          </p:cNvPr>
          <p:cNvSpPr txBox="1"/>
          <p:nvPr/>
        </p:nvSpPr>
        <p:spPr>
          <a:xfrm>
            <a:off x="434551" y="1012049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개요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2DF5D-EB92-4270-9E26-318AFBF7E2EB}"/>
              </a:ext>
            </a:extLst>
          </p:cNvPr>
          <p:cNvSpPr txBox="1"/>
          <p:nvPr/>
        </p:nvSpPr>
        <p:spPr>
          <a:xfrm>
            <a:off x="1147010" y="1012755"/>
            <a:ext cx="8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1AFA-6B91-4288-98F2-28988C5FE1AD}"/>
              </a:ext>
            </a:extLst>
          </p:cNvPr>
          <p:cNvSpPr txBox="1"/>
          <p:nvPr/>
        </p:nvSpPr>
        <p:spPr>
          <a:xfrm>
            <a:off x="2890446" y="101817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793AF0-E00D-4D22-B67D-14E0395CD875}"/>
              </a:ext>
            </a:extLst>
          </p:cNvPr>
          <p:cNvSpPr txBox="1"/>
          <p:nvPr/>
        </p:nvSpPr>
        <p:spPr>
          <a:xfrm>
            <a:off x="2147834" y="1010011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365EF5-862A-4CAF-ACB8-09E1BC9FA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8" y="148015"/>
            <a:ext cx="716281" cy="6858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083389-7288-4CBC-9CE5-BF90109F1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78" y="1514737"/>
            <a:ext cx="9295410" cy="4995740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8285EF42-299D-4466-B39C-0F48483334D6}"/>
              </a:ext>
            </a:extLst>
          </p:cNvPr>
          <p:cNvSpPr/>
          <p:nvPr/>
        </p:nvSpPr>
        <p:spPr>
          <a:xfrm>
            <a:off x="6319483" y="3980891"/>
            <a:ext cx="2603501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퍼펙트가 아닌 당신 분발하세요</a:t>
            </a:r>
            <a:r>
              <a:rPr lang="en-US" altLang="ko-KR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1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4D68D76-A3C1-42D2-875D-8F641F705419}"/>
              </a:ext>
            </a:extLst>
          </p:cNvPr>
          <p:cNvSpPr/>
          <p:nvPr/>
        </p:nvSpPr>
        <p:spPr>
          <a:xfrm>
            <a:off x="4608867" y="5260398"/>
            <a:ext cx="2603501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타이밍에 맞춰서 눌러주세요</a:t>
            </a:r>
            <a:r>
              <a:rPr lang="en-US" altLang="ko-KR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1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83A456-4756-4FB7-A9EC-17F69D11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12" y="1601759"/>
            <a:ext cx="3029947" cy="821889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9E86D79-E0B6-4A51-9BA4-AFF51F9D9785}"/>
              </a:ext>
            </a:extLst>
          </p:cNvPr>
          <p:cNvSpPr/>
          <p:nvPr/>
        </p:nvSpPr>
        <p:spPr>
          <a:xfrm>
            <a:off x="1671778" y="1416278"/>
            <a:ext cx="2603501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곡이 끝났으면 버튼을 눌러주세요</a:t>
            </a:r>
            <a:r>
              <a:rPr lang="en-US" altLang="ko-KR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1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D920BB-D3B3-4548-A3BE-17AA8AC31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811" y="1391865"/>
            <a:ext cx="9822633" cy="5295013"/>
          </a:xfrm>
          <a:prstGeom prst="rect">
            <a:avLst/>
          </a:prstGeom>
        </p:spPr>
      </p:pic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1479504E-5F13-4221-A725-50172836AF65}"/>
              </a:ext>
            </a:extLst>
          </p:cNvPr>
          <p:cNvSpPr/>
          <p:nvPr/>
        </p:nvSpPr>
        <p:spPr>
          <a:xfrm>
            <a:off x="1229049" y="5023005"/>
            <a:ext cx="1661397" cy="225473"/>
          </a:xfrm>
          <a:prstGeom prst="wedgeRectCallout">
            <a:avLst/>
          </a:prstGeom>
          <a:solidFill>
            <a:srgbClr val="DFBE9D"/>
          </a:solidFill>
          <a:ln>
            <a:solidFill>
              <a:srgbClr val="DFB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당신의 점수는</a:t>
            </a:r>
            <a:r>
              <a:rPr lang="en-US" altLang="ko-KR" sz="1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</a:t>
            </a:r>
            <a:endParaRPr lang="ko-KR" altLang="en-US" sz="1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AE518-7BF5-4161-B96A-2216B80A1CAE}"/>
              </a:ext>
            </a:extLst>
          </p:cNvPr>
          <p:cNvSpPr txBox="1"/>
          <p:nvPr/>
        </p:nvSpPr>
        <p:spPr>
          <a:xfrm>
            <a:off x="3008245" y="92867"/>
            <a:ext cx="5761514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리듬댕댕이</a:t>
            </a:r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플레이 방법</a:t>
            </a:r>
          </a:p>
        </p:txBody>
      </p:sp>
    </p:spTree>
    <p:extLst>
      <p:ext uri="{BB962C8B-B14F-4D97-AF65-F5344CB8AC3E}">
        <p14:creationId xmlns:p14="http://schemas.microsoft.com/office/powerpoint/2010/main" val="299762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33ED3EB1-E986-493F-976C-EF8ADE72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" y="-30702"/>
            <a:ext cx="12192003" cy="688821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B6BE30-045D-441C-8071-1571CAF5C09A}"/>
              </a:ext>
            </a:extLst>
          </p:cNvPr>
          <p:cNvSpPr txBox="1"/>
          <p:nvPr/>
        </p:nvSpPr>
        <p:spPr>
          <a:xfrm>
            <a:off x="1115685" y="105176"/>
            <a:ext cx="1111202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6542B-3AC5-4E3C-83E9-0F6DF7A63E26}"/>
              </a:ext>
            </a:extLst>
          </p:cNvPr>
          <p:cNvSpPr/>
          <p:nvPr/>
        </p:nvSpPr>
        <p:spPr>
          <a:xfrm>
            <a:off x="-10" y="1064174"/>
            <a:ext cx="12192013" cy="265082"/>
          </a:xfrm>
          <a:prstGeom prst="rect">
            <a:avLst/>
          </a:prstGeom>
          <a:solidFill>
            <a:srgbClr val="9E6934"/>
          </a:solidFill>
          <a:ln>
            <a:solidFill>
              <a:srgbClr val="9E6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3DA2D-14CB-4A08-B2F5-6D4AB2D34628}"/>
              </a:ext>
            </a:extLst>
          </p:cNvPr>
          <p:cNvSpPr txBox="1"/>
          <p:nvPr/>
        </p:nvSpPr>
        <p:spPr>
          <a:xfrm>
            <a:off x="434551" y="1012049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개요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2DF5D-EB92-4270-9E26-318AFBF7E2EB}"/>
              </a:ext>
            </a:extLst>
          </p:cNvPr>
          <p:cNvSpPr txBox="1"/>
          <p:nvPr/>
        </p:nvSpPr>
        <p:spPr>
          <a:xfrm>
            <a:off x="1147010" y="1012755"/>
            <a:ext cx="8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1AFA-6B91-4288-98F2-28988C5FE1AD}"/>
              </a:ext>
            </a:extLst>
          </p:cNvPr>
          <p:cNvSpPr txBox="1"/>
          <p:nvPr/>
        </p:nvSpPr>
        <p:spPr>
          <a:xfrm>
            <a:off x="2890446" y="101817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793AF0-E00D-4D22-B67D-14E0395CD875}"/>
              </a:ext>
            </a:extLst>
          </p:cNvPr>
          <p:cNvSpPr txBox="1"/>
          <p:nvPr/>
        </p:nvSpPr>
        <p:spPr>
          <a:xfrm>
            <a:off x="2147834" y="1010011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365EF5-862A-4CAF-ACB8-09E1BC9FA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8" y="148015"/>
            <a:ext cx="716281" cy="6858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59B568-E8F1-484D-A876-86FFB51AD157}"/>
              </a:ext>
            </a:extLst>
          </p:cNvPr>
          <p:cNvSpPr txBox="1"/>
          <p:nvPr/>
        </p:nvSpPr>
        <p:spPr>
          <a:xfrm>
            <a:off x="2448408" y="86016"/>
            <a:ext cx="5942652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리듬댕댕이의</a:t>
            </a:r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주요클래스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6AF892-DC4A-4F3E-AD11-1CEB37DD5E09}"/>
              </a:ext>
            </a:extLst>
          </p:cNvPr>
          <p:cNvSpPr txBox="1"/>
          <p:nvPr/>
        </p:nvSpPr>
        <p:spPr>
          <a:xfrm>
            <a:off x="4948266" y="1445999"/>
            <a:ext cx="1960793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서버측 클래스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DBFA4E-83C8-4896-AB9A-D7BEE2CE04CC}"/>
              </a:ext>
            </a:extLst>
          </p:cNvPr>
          <p:cNvSpPr/>
          <p:nvPr/>
        </p:nvSpPr>
        <p:spPr>
          <a:xfrm>
            <a:off x="929653" y="2086304"/>
            <a:ext cx="2826313" cy="4579177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클라이언트 </a:t>
            </a:r>
            <a:r>
              <a:rPr lang="ko-KR" altLang="en-US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연결시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해당 클라이언트 소켓에 할당 후 벡터에 추가</a:t>
            </a: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인게임시 또는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4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명 정원이 다 </a:t>
            </a:r>
            <a:r>
              <a:rPr lang="ko-KR" altLang="en-US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찼을때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클라이언트 접근 제한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575645-4927-4C4D-AB43-57BC86A78EA1}"/>
              </a:ext>
            </a:extLst>
          </p:cNvPr>
          <p:cNvSpPr/>
          <p:nvPr/>
        </p:nvSpPr>
        <p:spPr>
          <a:xfrm>
            <a:off x="4606644" y="2086304"/>
            <a:ext cx="2826313" cy="4579177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MServer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의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GUI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를 위한 내부클래스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63EC12F-3097-4554-9F5F-8FE0399B7C3B}"/>
              </a:ext>
            </a:extLst>
          </p:cNvPr>
          <p:cNvSpPr/>
          <p:nvPr/>
        </p:nvSpPr>
        <p:spPr>
          <a:xfrm>
            <a:off x="8283636" y="2086303"/>
            <a:ext cx="2826313" cy="4579177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listen() </a:t>
            </a:r>
            <a:br>
              <a:rPr lang="en-US" altLang="ko-KR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en-US" altLang="ko-KR" sz="17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InputStream</a:t>
            </a:r>
            <a:r>
              <a:rPr lang="ko-KR" altLang="en-US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을 통해 서버로 채팅 가져오기</a:t>
            </a:r>
            <a:endParaRPr lang="en-US" altLang="ko-KR" sz="17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broadcast() : </a:t>
            </a:r>
            <a:r>
              <a:rPr lang="ko-KR" altLang="en-US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각 클라이언트에게 채팅 전달</a:t>
            </a:r>
            <a:endParaRPr lang="en-US" altLang="ko-KR" sz="17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각 클라이언트에게 명령전달</a:t>
            </a:r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동시시작</a:t>
            </a:r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, score</a:t>
            </a:r>
            <a:r>
              <a:rPr lang="ko-KR" altLang="en-US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확인</a:t>
            </a:r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우승자확인 등</a:t>
            </a:r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7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클라이언트 종료 혹은 강제종료시 예외사항처리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7CBCE-4B05-4BD4-BC49-6FDE8E99F59D}"/>
              </a:ext>
            </a:extLst>
          </p:cNvPr>
          <p:cNvSpPr txBox="1"/>
          <p:nvPr/>
        </p:nvSpPr>
        <p:spPr>
          <a:xfrm>
            <a:off x="1152792" y="2328556"/>
            <a:ext cx="2279791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en-US" altLang="ko-KR" sz="2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MServer.class</a:t>
            </a:r>
            <a:endParaRPr lang="ko-KR" altLang="en-US" sz="25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CC49E6-C145-4857-BDD3-1AC04FD14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95" y="1407602"/>
            <a:ext cx="500017" cy="4787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17767C-3753-4464-9E42-3DA7D88D46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94" y="1394421"/>
            <a:ext cx="500017" cy="4787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BD0331-96D8-4251-8CDE-4E595FBDCFD1}"/>
              </a:ext>
            </a:extLst>
          </p:cNvPr>
          <p:cNvSpPr txBox="1"/>
          <p:nvPr/>
        </p:nvSpPr>
        <p:spPr>
          <a:xfrm>
            <a:off x="4812935" y="2136196"/>
            <a:ext cx="2549096" cy="86177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en-US" altLang="ko-KR" sz="2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Mserver</a:t>
            </a:r>
            <a:r>
              <a:rPr lang="en-US" altLang="ko-KR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&amp;</a:t>
            </a:r>
          </a:p>
          <a:p>
            <a:r>
              <a:rPr lang="en-US" altLang="ko-KR" sz="2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ServerGUI.class</a:t>
            </a:r>
            <a:endParaRPr lang="en-US" altLang="ko-KR" sz="25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F86DA-88C7-48CD-8E5D-A1BCBCD7F173}"/>
              </a:ext>
            </a:extLst>
          </p:cNvPr>
          <p:cNvSpPr txBox="1"/>
          <p:nvPr/>
        </p:nvSpPr>
        <p:spPr>
          <a:xfrm>
            <a:off x="8309828" y="2367028"/>
            <a:ext cx="2800126" cy="400110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OneClientModul.class</a:t>
            </a:r>
            <a:endParaRPr lang="ko-KR" alt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27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33ED3EB1-E986-493F-976C-EF8ADE72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" y="-30702"/>
            <a:ext cx="12192003" cy="688821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B6BE30-045D-441C-8071-1571CAF5C09A}"/>
              </a:ext>
            </a:extLst>
          </p:cNvPr>
          <p:cNvSpPr txBox="1"/>
          <p:nvPr/>
        </p:nvSpPr>
        <p:spPr>
          <a:xfrm>
            <a:off x="1115685" y="105176"/>
            <a:ext cx="1111202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6542B-3AC5-4E3C-83E9-0F6DF7A63E26}"/>
              </a:ext>
            </a:extLst>
          </p:cNvPr>
          <p:cNvSpPr/>
          <p:nvPr/>
        </p:nvSpPr>
        <p:spPr>
          <a:xfrm>
            <a:off x="-10" y="1064174"/>
            <a:ext cx="12192013" cy="265082"/>
          </a:xfrm>
          <a:prstGeom prst="rect">
            <a:avLst/>
          </a:prstGeom>
          <a:solidFill>
            <a:srgbClr val="9E6934"/>
          </a:solidFill>
          <a:ln>
            <a:solidFill>
              <a:srgbClr val="9E6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3DA2D-14CB-4A08-B2F5-6D4AB2D34628}"/>
              </a:ext>
            </a:extLst>
          </p:cNvPr>
          <p:cNvSpPr txBox="1"/>
          <p:nvPr/>
        </p:nvSpPr>
        <p:spPr>
          <a:xfrm>
            <a:off x="434551" y="1012049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개요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2DF5D-EB92-4270-9E26-318AFBF7E2EB}"/>
              </a:ext>
            </a:extLst>
          </p:cNvPr>
          <p:cNvSpPr txBox="1"/>
          <p:nvPr/>
        </p:nvSpPr>
        <p:spPr>
          <a:xfrm>
            <a:off x="1147010" y="1012755"/>
            <a:ext cx="8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1AFA-6B91-4288-98F2-28988C5FE1AD}"/>
              </a:ext>
            </a:extLst>
          </p:cNvPr>
          <p:cNvSpPr txBox="1"/>
          <p:nvPr/>
        </p:nvSpPr>
        <p:spPr>
          <a:xfrm>
            <a:off x="2890446" y="101817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793AF0-E00D-4D22-B67D-14E0395CD875}"/>
              </a:ext>
            </a:extLst>
          </p:cNvPr>
          <p:cNvSpPr txBox="1"/>
          <p:nvPr/>
        </p:nvSpPr>
        <p:spPr>
          <a:xfrm>
            <a:off x="2147834" y="1010011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365EF5-862A-4CAF-ACB8-09E1BC9FA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8" y="148015"/>
            <a:ext cx="716281" cy="6858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59B568-E8F1-484D-A876-86FFB51AD157}"/>
              </a:ext>
            </a:extLst>
          </p:cNvPr>
          <p:cNvSpPr txBox="1"/>
          <p:nvPr/>
        </p:nvSpPr>
        <p:spPr>
          <a:xfrm>
            <a:off x="2448408" y="86016"/>
            <a:ext cx="5942652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리듬댕댕이의</a:t>
            </a:r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주요클래스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6AF892-DC4A-4F3E-AD11-1CEB37DD5E09}"/>
              </a:ext>
            </a:extLst>
          </p:cNvPr>
          <p:cNvSpPr txBox="1"/>
          <p:nvPr/>
        </p:nvSpPr>
        <p:spPr>
          <a:xfrm>
            <a:off x="4471496" y="1417216"/>
            <a:ext cx="2890535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클라이언트측 클래스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CC49E6-C145-4857-BDD3-1AC04FD14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72" y="1415530"/>
            <a:ext cx="500017" cy="4787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17767C-3753-4464-9E42-3DA7D88D46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50" y="1387506"/>
            <a:ext cx="500017" cy="47874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BDF3E68-A42C-4C85-BED4-DA3BEDF5EC99}"/>
              </a:ext>
            </a:extLst>
          </p:cNvPr>
          <p:cNvSpPr/>
          <p:nvPr/>
        </p:nvSpPr>
        <p:spPr>
          <a:xfrm>
            <a:off x="370904" y="1937405"/>
            <a:ext cx="1960793" cy="2153686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각 노트의 정보를 입력하는 클래스</a:t>
            </a:r>
            <a:endParaRPr lang="en-US" altLang="ko-KR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노트의 떨어지는 속도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생성되는 위치 조절</a:t>
            </a:r>
            <a:endParaRPr lang="en-US" altLang="ko-KR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y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값 위치에 따른 각 노트 판정 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judge()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45A62C-4205-4D34-8584-18DB0E8A027E}"/>
              </a:ext>
            </a:extLst>
          </p:cNvPr>
          <p:cNvSpPr txBox="1"/>
          <p:nvPr/>
        </p:nvSpPr>
        <p:spPr>
          <a:xfrm>
            <a:off x="546999" y="2031296"/>
            <a:ext cx="2173275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Note.class</a:t>
            </a:r>
            <a:endParaRPr lang="ko-KR" altLang="en-US" sz="25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3E0478C-0724-4103-9717-E073992970F0}"/>
              </a:ext>
            </a:extLst>
          </p:cNvPr>
          <p:cNvSpPr/>
          <p:nvPr/>
        </p:nvSpPr>
        <p:spPr>
          <a:xfrm>
            <a:off x="2538811" y="1937405"/>
            <a:ext cx="3514851" cy="4590426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ArrayList</a:t>
            </a: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 </a:t>
            </a:r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Beat</a:t>
            </a: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배열을 받아서 각 노트를 시간마다 떨어뜨려 줌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노래가 끝난이후에 추가적인 비트생성 중단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게임화면 스크린 이미지 생성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각 키가 </a:t>
            </a: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눌렸을때</a:t>
            </a: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실행되어야 하는 것들 메소드화</a:t>
            </a:r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(ex </a:t>
            </a:r>
            <a:r>
              <a:rPr lang="en-US" altLang="ko-KR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pressS</a:t>
            </a:r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(), </a:t>
            </a:r>
            <a:r>
              <a:rPr lang="en-US" altLang="ko-KR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releaseS</a:t>
            </a:r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()...)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생성자 파라미터</a:t>
            </a:r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곡명</a:t>
            </a:r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(String), </a:t>
            </a: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난이도</a:t>
            </a:r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(String), </a:t>
            </a:r>
            <a:r>
              <a:rPr lang="ko-KR" altLang="en-US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곡이름</a:t>
            </a:r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(String)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7494B-64C1-4AF3-85B6-DE537A4BC94F}"/>
              </a:ext>
            </a:extLst>
          </p:cNvPr>
          <p:cNvSpPr txBox="1"/>
          <p:nvPr/>
        </p:nvSpPr>
        <p:spPr>
          <a:xfrm>
            <a:off x="3389368" y="2031296"/>
            <a:ext cx="2369393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Game.class</a:t>
            </a:r>
            <a:endParaRPr lang="ko-KR" altLang="en-US" sz="25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07545F-7044-48F5-8B9F-B00FD1183AFC}"/>
              </a:ext>
            </a:extLst>
          </p:cNvPr>
          <p:cNvSpPr/>
          <p:nvPr/>
        </p:nvSpPr>
        <p:spPr>
          <a:xfrm>
            <a:off x="6294212" y="1937368"/>
            <a:ext cx="3288326" cy="4590426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서버와 </a:t>
            </a:r>
            <a:r>
              <a:rPr lang="en-US" altLang="ko-KR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DangDang</a:t>
            </a: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객체의 연결을 위한 클래스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서버로부터의 전달된 요청에 응답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전달된 요청을 </a:t>
            </a:r>
            <a:r>
              <a:rPr lang="en-US" altLang="ko-KR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DangDang</a:t>
            </a: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객체에 반영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DangDang</a:t>
            </a: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객체에서의 요청을 서버에 전달</a:t>
            </a:r>
            <a:endParaRPr lang="en-US" altLang="ko-KR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5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생성자 파라미터</a:t>
            </a:r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ko-KR" altLang="en-US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댕댕</a:t>
            </a:r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en-US" altLang="ko-KR" sz="15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DangDang</a:t>
            </a:r>
            <a:r>
              <a:rPr lang="en-US" altLang="ko-KR" sz="15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41CE09-FA77-4E37-BDC5-322983EE4AFF}"/>
              </a:ext>
            </a:extLst>
          </p:cNvPr>
          <p:cNvSpPr txBox="1"/>
          <p:nvPr/>
        </p:nvSpPr>
        <p:spPr>
          <a:xfrm>
            <a:off x="6935985" y="2025328"/>
            <a:ext cx="2166738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Client.class</a:t>
            </a:r>
            <a:endParaRPr lang="ko-KR" altLang="en-US" sz="25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1C3E0C1-FAFC-424E-AE19-DCA58BD46908}"/>
              </a:ext>
            </a:extLst>
          </p:cNvPr>
          <p:cNvSpPr/>
          <p:nvPr/>
        </p:nvSpPr>
        <p:spPr>
          <a:xfrm>
            <a:off x="9828419" y="1937405"/>
            <a:ext cx="1960793" cy="4584693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게임 이미지생성</a:t>
            </a:r>
            <a:endParaRPr lang="en-US" altLang="ko-KR" sz="1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트랙리스트</a:t>
            </a:r>
            <a:r>
              <a:rPr lang="en-US" altLang="ko-KR" sz="1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en-US" altLang="ko-KR" sz="14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ArrayList</a:t>
            </a:r>
            <a:r>
              <a:rPr lang="en-US" altLang="ko-KR" sz="1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 </a:t>
            </a:r>
            <a:r>
              <a:rPr lang="ko-KR" altLang="en-US" sz="1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추가</a:t>
            </a:r>
            <a:endParaRPr lang="en-US" altLang="ko-KR" sz="1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전체적 게임 진행</a:t>
            </a:r>
            <a:endParaRPr lang="en-US" altLang="ko-KR" sz="1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채팅 혹은 각 버튼들 마다 </a:t>
            </a:r>
            <a:r>
              <a:rPr lang="en-US" altLang="ko-KR" sz="14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Client.class</a:t>
            </a:r>
            <a:r>
              <a:rPr lang="en-US" altLang="ko-KR" sz="1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1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를 통해 서버에 전달</a:t>
            </a:r>
            <a:endParaRPr lang="en-US" altLang="ko-KR" sz="1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A04061-5EBB-4606-8C0A-F15812B47C44}"/>
              </a:ext>
            </a:extLst>
          </p:cNvPr>
          <p:cNvSpPr txBox="1"/>
          <p:nvPr/>
        </p:nvSpPr>
        <p:spPr>
          <a:xfrm>
            <a:off x="9569210" y="2031296"/>
            <a:ext cx="2879395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dangdang.class</a:t>
            </a:r>
            <a:endParaRPr lang="ko-KR" altLang="en-US" sz="25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4979C9D-84C3-4707-8413-B68D481B0B46}"/>
              </a:ext>
            </a:extLst>
          </p:cNvPr>
          <p:cNvSpPr/>
          <p:nvPr/>
        </p:nvSpPr>
        <p:spPr>
          <a:xfrm>
            <a:off x="370903" y="4416196"/>
            <a:ext cx="1960793" cy="2153686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떨어지는 노트에 대한 값을 받는 클래스</a:t>
            </a:r>
            <a:endParaRPr lang="en-US" altLang="ko-KR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생성자 파라미터 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생성되는 시간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(int), 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키보드 값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(String)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F585AD-000D-46E7-974E-28464582755D}"/>
              </a:ext>
            </a:extLst>
          </p:cNvPr>
          <p:cNvSpPr txBox="1"/>
          <p:nvPr/>
        </p:nvSpPr>
        <p:spPr>
          <a:xfrm>
            <a:off x="551632" y="4504517"/>
            <a:ext cx="2239308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Beat.class</a:t>
            </a:r>
            <a:endParaRPr lang="ko-KR" altLang="en-US" sz="25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64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33ED3EB1-E986-493F-976C-EF8ADE726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" y="-30702"/>
            <a:ext cx="12192003" cy="6888217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B6BE30-045D-441C-8071-1571CAF5C09A}"/>
              </a:ext>
            </a:extLst>
          </p:cNvPr>
          <p:cNvSpPr txBox="1"/>
          <p:nvPr/>
        </p:nvSpPr>
        <p:spPr>
          <a:xfrm>
            <a:off x="1115685" y="105176"/>
            <a:ext cx="1111202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36542B-3AC5-4E3C-83E9-0F6DF7A63E26}"/>
              </a:ext>
            </a:extLst>
          </p:cNvPr>
          <p:cNvSpPr/>
          <p:nvPr/>
        </p:nvSpPr>
        <p:spPr>
          <a:xfrm>
            <a:off x="-10" y="1064174"/>
            <a:ext cx="12192013" cy="265082"/>
          </a:xfrm>
          <a:prstGeom prst="rect">
            <a:avLst/>
          </a:prstGeom>
          <a:solidFill>
            <a:srgbClr val="9E6934"/>
          </a:solidFill>
          <a:ln>
            <a:solidFill>
              <a:srgbClr val="9E69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3DA2D-14CB-4A08-B2F5-6D4AB2D34628}"/>
              </a:ext>
            </a:extLst>
          </p:cNvPr>
          <p:cNvSpPr txBox="1"/>
          <p:nvPr/>
        </p:nvSpPr>
        <p:spPr>
          <a:xfrm>
            <a:off x="434551" y="1012049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개요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2DF5D-EB92-4270-9E26-318AFBF7E2EB}"/>
              </a:ext>
            </a:extLst>
          </p:cNvPr>
          <p:cNvSpPr txBox="1"/>
          <p:nvPr/>
        </p:nvSpPr>
        <p:spPr>
          <a:xfrm>
            <a:off x="1147010" y="1012755"/>
            <a:ext cx="8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8C1AFA-6B91-4288-98F2-28988C5FE1AD}"/>
              </a:ext>
            </a:extLst>
          </p:cNvPr>
          <p:cNvSpPr txBox="1"/>
          <p:nvPr/>
        </p:nvSpPr>
        <p:spPr>
          <a:xfrm>
            <a:off x="2890446" y="101817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793AF0-E00D-4D22-B67D-14E0395CD875}"/>
              </a:ext>
            </a:extLst>
          </p:cNvPr>
          <p:cNvSpPr txBox="1"/>
          <p:nvPr/>
        </p:nvSpPr>
        <p:spPr>
          <a:xfrm>
            <a:off x="2147834" y="1010011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구조</a:t>
            </a:r>
            <a:endParaRPr lang="ko-KR" altLang="en-US" sz="1700" dirty="0">
              <a:solidFill>
                <a:srgbClr val="6C2900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365EF5-862A-4CAF-ACB8-09E1BC9FA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8" y="148015"/>
            <a:ext cx="716281" cy="6858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59B568-E8F1-484D-A876-86FFB51AD157}"/>
              </a:ext>
            </a:extLst>
          </p:cNvPr>
          <p:cNvSpPr txBox="1"/>
          <p:nvPr/>
        </p:nvSpPr>
        <p:spPr>
          <a:xfrm>
            <a:off x="2448408" y="86016"/>
            <a:ext cx="5965095" cy="769441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★ </a:t>
            </a:r>
            <a:r>
              <a:rPr lang="ko-KR" alt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리듬댕댕이의</a:t>
            </a:r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반란</a:t>
            </a:r>
            <a:r>
              <a:rPr lang="en-US" altLang="ko-K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★</a:t>
            </a:r>
            <a:endParaRPr lang="ko-KR" alt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6AF892-DC4A-4F3E-AD11-1CEB37DD5E09}"/>
              </a:ext>
            </a:extLst>
          </p:cNvPr>
          <p:cNvSpPr txBox="1"/>
          <p:nvPr/>
        </p:nvSpPr>
        <p:spPr>
          <a:xfrm>
            <a:off x="4966928" y="1427337"/>
            <a:ext cx="1685077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Exception</a:t>
            </a:r>
            <a:endParaRPr lang="ko-KR" altLang="en-US" sz="2500" b="1" dirty="0">
              <a:ln w="9525">
                <a:solidFill>
                  <a:schemeClr val="bg1"/>
                </a:solidFill>
                <a:prstDash val="solid"/>
              </a:ln>
              <a:solidFill>
                <a:srgbClr val="6C29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DBFA4E-83C8-4896-AB9A-D7BEE2CE04CC}"/>
              </a:ext>
            </a:extLst>
          </p:cNvPr>
          <p:cNvSpPr/>
          <p:nvPr/>
        </p:nvSpPr>
        <p:spPr>
          <a:xfrm>
            <a:off x="447118" y="2090056"/>
            <a:ext cx="2509342" cy="4575424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첫판에서 게임보다 화면을 그려주는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repaint()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메소드가 먼저 </a:t>
            </a:r>
            <a:r>
              <a:rPr lang="ko-KR" altLang="en-US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실행되서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화면이 출력이 </a:t>
            </a:r>
            <a:r>
              <a:rPr lang="ko-KR" altLang="en-US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되지않았음</a:t>
            </a: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해결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game.start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()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이후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Thread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 시간을 벌어주고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repaint()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를 다시 호출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575645-4927-4C4D-AB43-57BC86A78EA1}"/>
              </a:ext>
            </a:extLst>
          </p:cNvPr>
          <p:cNvSpPr/>
          <p:nvPr/>
        </p:nvSpPr>
        <p:spPr>
          <a:xfrm>
            <a:off x="6286818" y="2100745"/>
            <a:ext cx="2509342" cy="4575424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인원 제한을 뒀을 때 추가 접속 시 서버와 연결이 되지 않았음에도 클라이언트의 프로그램이 강제 종료 되지 않는 현상</a:t>
            </a: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해결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소켓저장 후 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ArrayList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 추가하기 전에 소켓을 </a:t>
            </a:r>
            <a:r>
              <a:rPr lang="ko-KR" altLang="en-US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닫아줌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63EC12F-3097-4554-9F5F-8FE0399B7C3B}"/>
              </a:ext>
            </a:extLst>
          </p:cNvPr>
          <p:cNvSpPr/>
          <p:nvPr/>
        </p:nvSpPr>
        <p:spPr>
          <a:xfrm>
            <a:off x="9170048" y="2090056"/>
            <a:ext cx="2509342" cy="4575424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게임 진행 시 채팅창을 눌렀을 때 </a:t>
            </a:r>
            <a:r>
              <a:rPr lang="en-US" altLang="ko-KR" sz="17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keylistener</a:t>
            </a:r>
            <a:r>
              <a:rPr lang="en-US" altLang="ko-KR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가 작동을 </a:t>
            </a:r>
            <a:r>
              <a:rPr lang="ko-KR" altLang="en-US" sz="17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안하는</a:t>
            </a:r>
            <a:r>
              <a:rPr lang="ko-KR" altLang="en-US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현상 </a:t>
            </a:r>
            <a:endParaRPr lang="en-US" altLang="ko-KR" sz="17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7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ko-KR" altLang="en-US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해결</a:t>
            </a:r>
            <a:r>
              <a:rPr lang="en-US" altLang="ko-KR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en-US" altLang="ko-KR" sz="17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setFocusable</a:t>
            </a:r>
            <a:r>
              <a:rPr lang="en-US" altLang="ko-KR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(true)</a:t>
            </a:r>
            <a:r>
              <a:rPr lang="ko-KR" altLang="en-US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를 주는 것으론 포커스가 다시 이동하지 않아서 </a:t>
            </a:r>
            <a:r>
              <a:rPr lang="en-US" altLang="ko-KR" sz="17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requestFocus</a:t>
            </a:r>
            <a:r>
              <a:rPr lang="en-US" altLang="ko-KR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()</a:t>
            </a:r>
            <a:r>
              <a:rPr lang="ko-KR" altLang="en-US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 강제로 포커스 </a:t>
            </a:r>
            <a:r>
              <a:rPr lang="ko-KR" altLang="en-US" sz="17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잡아줌</a:t>
            </a:r>
            <a:r>
              <a:rPr lang="ko-KR" altLang="en-US" sz="17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7CBCE-4B05-4BD4-BC49-6FDE8E99F59D}"/>
              </a:ext>
            </a:extLst>
          </p:cNvPr>
          <p:cNvSpPr txBox="1"/>
          <p:nvPr/>
        </p:nvSpPr>
        <p:spPr>
          <a:xfrm>
            <a:off x="1150997" y="2189025"/>
            <a:ext cx="1101584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첫번째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CC49E6-C145-4857-BDD3-1AC04FD14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49" y="1412618"/>
            <a:ext cx="500017" cy="4787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17767C-3753-4464-9E42-3DA7D88D46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343" y="1394890"/>
            <a:ext cx="500017" cy="47874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D277D53-DE6A-494C-BF14-58C2FE30B79B}"/>
              </a:ext>
            </a:extLst>
          </p:cNvPr>
          <p:cNvSpPr/>
          <p:nvPr/>
        </p:nvSpPr>
        <p:spPr>
          <a:xfrm>
            <a:off x="3403588" y="2084216"/>
            <a:ext cx="2509342" cy="4575424"/>
          </a:xfrm>
          <a:prstGeom prst="roundRect">
            <a:avLst/>
          </a:prstGeom>
          <a:solidFill>
            <a:srgbClr val="FCB320"/>
          </a:solidFill>
          <a:ln>
            <a:solidFill>
              <a:srgbClr val="FCB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마지막 사람이 정상적으로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quit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버튼 누르지 않고 강제종료 했을 때 추가적인 클라이언트 접근이 불가능</a:t>
            </a: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해결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listen()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메소드에서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catch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바디에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quit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버튼 클릭했을 때 초기화되는 부분들 똑같이 맞춰 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14E258-6F5E-4522-B0A8-5A2403F7B4FD}"/>
              </a:ext>
            </a:extLst>
          </p:cNvPr>
          <p:cNvSpPr txBox="1"/>
          <p:nvPr/>
        </p:nvSpPr>
        <p:spPr>
          <a:xfrm>
            <a:off x="4107467" y="2200959"/>
            <a:ext cx="1075936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두번째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CD6E60-D086-40F3-8C9D-93EC21D3608F}"/>
              </a:ext>
            </a:extLst>
          </p:cNvPr>
          <p:cNvSpPr txBox="1"/>
          <p:nvPr/>
        </p:nvSpPr>
        <p:spPr>
          <a:xfrm>
            <a:off x="6990697" y="2200959"/>
            <a:ext cx="1133644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세번째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B85B70-1281-458F-AEE6-A88CBAE3D5AC}"/>
              </a:ext>
            </a:extLst>
          </p:cNvPr>
          <p:cNvSpPr txBox="1"/>
          <p:nvPr/>
        </p:nvSpPr>
        <p:spPr>
          <a:xfrm>
            <a:off x="9873927" y="2200959"/>
            <a:ext cx="1075936" cy="477054"/>
          </a:xfrm>
          <a:prstGeom prst="rect">
            <a:avLst/>
          </a:prstGeom>
          <a:noFill/>
          <a:effectLst>
            <a:innerShdw blurRad="1193800" dist="50800" dir="21540000">
              <a:srgbClr val="7030A0">
                <a:alpha val="0"/>
              </a:srgbClr>
            </a:innerShdw>
          </a:effectLst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C29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마지막</a:t>
            </a:r>
          </a:p>
        </p:txBody>
      </p:sp>
    </p:spTree>
    <p:extLst>
      <p:ext uri="{BB962C8B-B14F-4D97-AF65-F5344CB8AC3E}">
        <p14:creationId xmlns:p14="http://schemas.microsoft.com/office/powerpoint/2010/main" val="289051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707</Words>
  <Application>Microsoft Office PowerPoint</Application>
  <PresentationFormat>와이드스크린</PresentationFormat>
  <Paragraphs>213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Calibri</vt:lpstr>
      <vt:lpstr>CookieRun Black</vt:lpstr>
      <vt:lpstr>맑은 고딕</vt:lpstr>
      <vt:lpstr>CookieRun Regular</vt:lpstr>
      <vt:lpstr>CookieRun Bold</vt:lpstr>
      <vt:lpstr>Arial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Kosmo_17</dc:creator>
  <cp:lastModifiedBy>최 성열</cp:lastModifiedBy>
  <cp:revision>19</cp:revision>
  <dcterms:created xsi:type="dcterms:W3CDTF">2021-12-14T09:49:41Z</dcterms:created>
  <dcterms:modified xsi:type="dcterms:W3CDTF">2021-12-16T05:41:12Z</dcterms:modified>
  <cp:version>1100.0100.01</cp:version>
</cp:coreProperties>
</file>